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0279975" cy="42808525"/>
  <p:notesSz cx="6797675" cy="9926638"/>
  <p:defaultTextStyle>
    <a:defPPr>
      <a:defRPr lang="en-US"/>
    </a:defPPr>
    <a:lvl1pPr marL="0" algn="l" defTabSz="41763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179" algn="l" defTabSz="41763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356" algn="l" defTabSz="41763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535" algn="l" defTabSz="41763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714" algn="l" defTabSz="41763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0891" algn="l" defTabSz="41763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070" algn="l" defTabSz="41763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247" algn="l" defTabSz="41763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426" algn="l" defTabSz="41763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3">
          <p15:clr>
            <a:srgbClr val="A4A3A4"/>
          </p15:clr>
        </p15:guide>
        <p15:guide id="2" pos="953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2F2F"/>
    <a:srgbClr val="CAF8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390" autoAdjust="0"/>
  </p:normalViewPr>
  <p:slideViewPr>
    <p:cSldViewPr>
      <p:cViewPr>
        <p:scale>
          <a:sx n="25" d="100"/>
          <a:sy n="25" d="100"/>
        </p:scale>
        <p:origin x="1445" y="-3019"/>
      </p:cViewPr>
      <p:guideLst>
        <p:guide orient="horz" pos="13483"/>
        <p:guide pos="95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F47162-3BC3-4F03-8347-93709EF59EDD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82800" y="744538"/>
            <a:ext cx="26320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690DF2-B18A-4BBE-A601-FC1018021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480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690DF2-B18A-4BBE-A601-FC1018021A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218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998" y="13298392"/>
            <a:ext cx="25737979" cy="91760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996" y="24258163"/>
            <a:ext cx="21195983" cy="1093995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1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7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2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4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5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751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344535" y="7570770"/>
            <a:ext cx="15933784" cy="1612751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43179" y="7570770"/>
            <a:ext cx="47296691" cy="1612751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5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87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1909" y="27508445"/>
            <a:ext cx="25737979" cy="8502248"/>
          </a:xfrm>
        </p:spPr>
        <p:txBody>
          <a:bodyPr anchor="t"/>
          <a:lstStyle>
            <a:lvl1pPr algn="l">
              <a:defRPr sz="18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1909" y="18144083"/>
            <a:ext cx="25737979" cy="9364361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088179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356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3pPr>
            <a:lvl4pPr marL="6264535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714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089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07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24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42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69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43180" y="44106657"/>
            <a:ext cx="31615237" cy="124739286"/>
          </a:xfrm>
        </p:spPr>
        <p:txBody>
          <a:bodyPr/>
          <a:lstStyle>
            <a:lvl1pPr>
              <a:defRPr sz="12700"/>
            </a:lvl1pPr>
            <a:lvl2pPr>
              <a:defRPr sz="109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663083" y="44106657"/>
            <a:ext cx="31615237" cy="124739286"/>
          </a:xfrm>
        </p:spPr>
        <p:txBody>
          <a:bodyPr/>
          <a:lstStyle>
            <a:lvl1pPr>
              <a:defRPr sz="12700"/>
            </a:lvl1pPr>
            <a:lvl2pPr>
              <a:defRPr sz="109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36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999" y="1714327"/>
            <a:ext cx="27251978" cy="713475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000" y="9582375"/>
            <a:ext cx="13378914" cy="3993477"/>
          </a:xfrm>
        </p:spPr>
        <p:txBody>
          <a:bodyPr anchor="b"/>
          <a:lstStyle>
            <a:lvl1pPr marL="0" indent="0">
              <a:buNone/>
              <a:defRPr sz="10900" b="1"/>
            </a:lvl1pPr>
            <a:lvl2pPr marL="2088179" indent="0">
              <a:buNone/>
              <a:defRPr sz="9200" b="1"/>
            </a:lvl2pPr>
            <a:lvl3pPr marL="4176356" indent="0">
              <a:buNone/>
              <a:defRPr sz="8200" b="1"/>
            </a:lvl3pPr>
            <a:lvl4pPr marL="6264535" indent="0">
              <a:buNone/>
              <a:defRPr sz="7400" b="1"/>
            </a:lvl4pPr>
            <a:lvl5pPr marL="8352714" indent="0">
              <a:buNone/>
              <a:defRPr sz="7400" b="1"/>
            </a:lvl5pPr>
            <a:lvl6pPr marL="10440891" indent="0">
              <a:buNone/>
              <a:defRPr sz="7400" b="1"/>
            </a:lvl6pPr>
            <a:lvl7pPr marL="12529070" indent="0">
              <a:buNone/>
              <a:defRPr sz="7400" b="1"/>
            </a:lvl7pPr>
            <a:lvl8pPr marL="14617247" indent="0">
              <a:buNone/>
              <a:defRPr sz="7400" b="1"/>
            </a:lvl8pPr>
            <a:lvl9pPr marL="16705426" indent="0">
              <a:buNone/>
              <a:defRPr sz="7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000" y="13575851"/>
            <a:ext cx="13378914" cy="24664452"/>
          </a:xfrm>
        </p:spPr>
        <p:txBody>
          <a:bodyPr/>
          <a:lstStyle>
            <a:lvl1pPr>
              <a:defRPr sz="10900"/>
            </a:lvl1pPr>
            <a:lvl2pPr>
              <a:defRPr sz="9200"/>
            </a:lvl2pPr>
            <a:lvl3pPr>
              <a:defRPr sz="82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81808" y="9582375"/>
            <a:ext cx="13384170" cy="3993477"/>
          </a:xfrm>
        </p:spPr>
        <p:txBody>
          <a:bodyPr anchor="b"/>
          <a:lstStyle>
            <a:lvl1pPr marL="0" indent="0">
              <a:buNone/>
              <a:defRPr sz="10900" b="1"/>
            </a:lvl1pPr>
            <a:lvl2pPr marL="2088179" indent="0">
              <a:buNone/>
              <a:defRPr sz="9200" b="1"/>
            </a:lvl2pPr>
            <a:lvl3pPr marL="4176356" indent="0">
              <a:buNone/>
              <a:defRPr sz="8200" b="1"/>
            </a:lvl3pPr>
            <a:lvl4pPr marL="6264535" indent="0">
              <a:buNone/>
              <a:defRPr sz="7400" b="1"/>
            </a:lvl4pPr>
            <a:lvl5pPr marL="8352714" indent="0">
              <a:buNone/>
              <a:defRPr sz="7400" b="1"/>
            </a:lvl5pPr>
            <a:lvl6pPr marL="10440891" indent="0">
              <a:buNone/>
              <a:defRPr sz="7400" b="1"/>
            </a:lvl6pPr>
            <a:lvl7pPr marL="12529070" indent="0">
              <a:buNone/>
              <a:defRPr sz="7400" b="1"/>
            </a:lvl7pPr>
            <a:lvl8pPr marL="14617247" indent="0">
              <a:buNone/>
              <a:defRPr sz="7400" b="1"/>
            </a:lvl8pPr>
            <a:lvl9pPr marL="16705426" indent="0">
              <a:buNone/>
              <a:defRPr sz="7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81808" y="13575851"/>
            <a:ext cx="13384170" cy="24664452"/>
          </a:xfrm>
        </p:spPr>
        <p:txBody>
          <a:bodyPr/>
          <a:lstStyle>
            <a:lvl1pPr>
              <a:defRPr sz="10900"/>
            </a:lvl1pPr>
            <a:lvl2pPr>
              <a:defRPr sz="9200"/>
            </a:lvl2pPr>
            <a:lvl3pPr>
              <a:defRPr sz="82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599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95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801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000" y="1704413"/>
            <a:ext cx="9961903" cy="7253667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8630" y="1704417"/>
            <a:ext cx="16927347" cy="36535890"/>
          </a:xfrm>
        </p:spPr>
        <p:txBody>
          <a:bodyPr/>
          <a:lstStyle>
            <a:lvl1pPr>
              <a:defRPr sz="14600"/>
            </a:lvl1pPr>
            <a:lvl2pPr>
              <a:defRPr sz="12700"/>
            </a:lvl2pPr>
            <a:lvl3pPr>
              <a:defRPr sz="109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000" y="8958083"/>
            <a:ext cx="9961903" cy="29282223"/>
          </a:xfrm>
        </p:spPr>
        <p:txBody>
          <a:bodyPr/>
          <a:lstStyle>
            <a:lvl1pPr marL="0" indent="0">
              <a:buNone/>
              <a:defRPr sz="6400"/>
            </a:lvl1pPr>
            <a:lvl2pPr marL="2088179" indent="0">
              <a:buNone/>
              <a:defRPr sz="5500"/>
            </a:lvl2pPr>
            <a:lvl3pPr marL="4176356" indent="0">
              <a:buNone/>
              <a:defRPr sz="4500"/>
            </a:lvl3pPr>
            <a:lvl4pPr marL="6264535" indent="0">
              <a:buNone/>
              <a:defRPr sz="4100"/>
            </a:lvl4pPr>
            <a:lvl5pPr marL="8352714" indent="0">
              <a:buNone/>
              <a:defRPr sz="4100"/>
            </a:lvl5pPr>
            <a:lvl6pPr marL="10440891" indent="0">
              <a:buNone/>
              <a:defRPr sz="4100"/>
            </a:lvl6pPr>
            <a:lvl7pPr marL="12529070" indent="0">
              <a:buNone/>
              <a:defRPr sz="4100"/>
            </a:lvl7pPr>
            <a:lvl8pPr marL="14617247" indent="0">
              <a:buNone/>
              <a:defRPr sz="4100"/>
            </a:lvl8pPr>
            <a:lvl9pPr marL="16705426" indent="0">
              <a:buNone/>
              <a:defRPr sz="4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40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5086" y="29965967"/>
            <a:ext cx="18167985" cy="3537652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5086" y="3825022"/>
            <a:ext cx="18167985" cy="25685115"/>
          </a:xfrm>
        </p:spPr>
        <p:txBody>
          <a:bodyPr/>
          <a:lstStyle>
            <a:lvl1pPr marL="0" indent="0">
              <a:buNone/>
              <a:defRPr sz="14600"/>
            </a:lvl1pPr>
            <a:lvl2pPr marL="2088179" indent="0">
              <a:buNone/>
              <a:defRPr sz="12700"/>
            </a:lvl2pPr>
            <a:lvl3pPr marL="4176356" indent="0">
              <a:buNone/>
              <a:defRPr sz="10900"/>
            </a:lvl3pPr>
            <a:lvl4pPr marL="6264535" indent="0">
              <a:buNone/>
              <a:defRPr sz="9200"/>
            </a:lvl4pPr>
            <a:lvl5pPr marL="8352714" indent="0">
              <a:buNone/>
              <a:defRPr sz="9200"/>
            </a:lvl5pPr>
            <a:lvl6pPr marL="10440891" indent="0">
              <a:buNone/>
              <a:defRPr sz="9200"/>
            </a:lvl6pPr>
            <a:lvl7pPr marL="12529070" indent="0">
              <a:buNone/>
              <a:defRPr sz="9200"/>
            </a:lvl7pPr>
            <a:lvl8pPr marL="14617247" indent="0">
              <a:buNone/>
              <a:defRPr sz="9200"/>
            </a:lvl8pPr>
            <a:lvl9pPr marL="16705426" indent="0">
              <a:buNone/>
              <a:defRPr sz="9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5086" y="33503620"/>
            <a:ext cx="18167985" cy="5024053"/>
          </a:xfrm>
        </p:spPr>
        <p:txBody>
          <a:bodyPr/>
          <a:lstStyle>
            <a:lvl1pPr marL="0" indent="0">
              <a:buNone/>
              <a:defRPr sz="6400"/>
            </a:lvl1pPr>
            <a:lvl2pPr marL="2088179" indent="0">
              <a:buNone/>
              <a:defRPr sz="5500"/>
            </a:lvl2pPr>
            <a:lvl3pPr marL="4176356" indent="0">
              <a:buNone/>
              <a:defRPr sz="4500"/>
            </a:lvl3pPr>
            <a:lvl4pPr marL="6264535" indent="0">
              <a:buNone/>
              <a:defRPr sz="4100"/>
            </a:lvl4pPr>
            <a:lvl5pPr marL="8352714" indent="0">
              <a:buNone/>
              <a:defRPr sz="4100"/>
            </a:lvl5pPr>
            <a:lvl6pPr marL="10440891" indent="0">
              <a:buNone/>
              <a:defRPr sz="4100"/>
            </a:lvl6pPr>
            <a:lvl7pPr marL="12529070" indent="0">
              <a:buNone/>
              <a:defRPr sz="4100"/>
            </a:lvl7pPr>
            <a:lvl8pPr marL="14617247" indent="0">
              <a:buNone/>
              <a:defRPr sz="4100"/>
            </a:lvl8pPr>
            <a:lvl9pPr marL="16705426" indent="0">
              <a:buNone/>
              <a:defRPr sz="4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04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3999" y="1714327"/>
            <a:ext cx="27251978" cy="7134755"/>
          </a:xfrm>
          <a:prstGeom prst="rect">
            <a:avLst/>
          </a:prstGeom>
        </p:spPr>
        <p:txBody>
          <a:bodyPr vert="horz" lIns="417635" tIns="208818" rIns="417635" bIns="20881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999" y="9988659"/>
            <a:ext cx="27251978" cy="28251648"/>
          </a:xfrm>
          <a:prstGeom prst="rect">
            <a:avLst/>
          </a:prstGeom>
        </p:spPr>
        <p:txBody>
          <a:bodyPr vert="horz" lIns="417635" tIns="208818" rIns="417635" bIns="2088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3999" y="39677164"/>
            <a:ext cx="7065327" cy="2279157"/>
          </a:xfrm>
          <a:prstGeom prst="rect">
            <a:avLst/>
          </a:prstGeom>
        </p:spPr>
        <p:txBody>
          <a:bodyPr vert="horz" lIns="417635" tIns="208818" rIns="417635" bIns="208818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E6A4E-F1EE-4F3A-9C5E-A91330C1BAA8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45659" y="39677164"/>
            <a:ext cx="9588659" cy="2279157"/>
          </a:xfrm>
          <a:prstGeom prst="rect">
            <a:avLst/>
          </a:prstGeom>
        </p:spPr>
        <p:txBody>
          <a:bodyPr vert="horz" lIns="417635" tIns="208818" rIns="417635" bIns="208818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700650" y="39677164"/>
            <a:ext cx="7065327" cy="2279157"/>
          </a:xfrm>
          <a:prstGeom prst="rect">
            <a:avLst/>
          </a:prstGeom>
        </p:spPr>
        <p:txBody>
          <a:bodyPr vert="horz" lIns="417635" tIns="208818" rIns="417635" bIns="208818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A908B-A63E-4B34-AEE7-934975A4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278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76356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33" indent="-1566133" algn="l" defTabSz="4176356" rtl="0" eaLnBrk="1" latinLnBrk="0" hangingPunct="1">
        <a:spcBef>
          <a:spcPct val="20000"/>
        </a:spcBef>
        <a:buFont typeface="Arial" panose="020B0604020202020204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290" indent="-1305111" algn="l" defTabSz="4176356" rtl="0" eaLnBrk="1" latinLnBrk="0" hangingPunct="1">
        <a:spcBef>
          <a:spcPct val="20000"/>
        </a:spcBef>
        <a:buFont typeface="Arial" panose="020B0604020202020204" pitchFamily="34" charset="0"/>
        <a:buChar char="–"/>
        <a:defRPr sz="127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445" indent="-1044089" algn="l" defTabSz="4176356" rtl="0" eaLnBrk="1" latinLnBrk="0" hangingPunct="1">
        <a:spcBef>
          <a:spcPct val="20000"/>
        </a:spcBef>
        <a:buFont typeface="Arial" panose="020B0604020202020204" pitchFamily="34" charset="0"/>
        <a:buChar char="•"/>
        <a:defRPr sz="109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624" indent="-1044089" algn="l" defTabSz="4176356" rtl="0" eaLnBrk="1" latinLnBrk="0" hangingPunct="1">
        <a:spcBef>
          <a:spcPct val="20000"/>
        </a:spcBef>
        <a:buFont typeface="Arial" panose="020B0604020202020204" pitchFamily="34" charset="0"/>
        <a:buChar char="–"/>
        <a:defRPr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802" indent="-1044089" algn="l" defTabSz="4176356" rtl="0" eaLnBrk="1" latinLnBrk="0" hangingPunct="1">
        <a:spcBef>
          <a:spcPct val="20000"/>
        </a:spcBef>
        <a:buFont typeface="Arial" panose="020B0604020202020204" pitchFamily="34" charset="0"/>
        <a:buChar char="»"/>
        <a:defRPr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980" indent="-1044089" algn="l" defTabSz="4176356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59" indent="-1044089" algn="l" defTabSz="4176356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336" indent="-1044089" algn="l" defTabSz="4176356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515" indent="-1044089" algn="l" defTabSz="4176356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7635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179" algn="l" defTabSz="417635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56" algn="l" defTabSz="417635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535" algn="l" defTabSz="417635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714" algn="l" defTabSz="417635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891" algn="l" defTabSz="417635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070" algn="l" defTabSz="417635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247" algn="l" defTabSz="417635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426" algn="l" defTabSz="417635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3483803" y="39257577"/>
            <a:ext cx="13253598" cy="2915312"/>
          </a:xfrm>
          <a:prstGeom prst="rect">
            <a:avLst/>
          </a:prstGeom>
          <a:noFill/>
        </p:spPr>
        <p:txBody>
          <a:bodyPr wrap="square" lIns="129351" tIns="64676" rIns="129351" bIns="64676" rtlCol="0">
            <a:spAutoFit/>
          </a:bodyPr>
          <a:lstStyle/>
          <a:p>
            <a:pPr algn="r"/>
            <a:r>
              <a:rPr lang="en-GB" sz="4500" b="1" i="1" dirty="0">
                <a:solidFill>
                  <a:schemeClr val="bg1"/>
                </a:solidFill>
              </a:rPr>
              <a:t>Department of Electrical and Electronic Engineering</a:t>
            </a:r>
          </a:p>
          <a:p>
            <a:pPr algn="r"/>
            <a:r>
              <a:rPr lang="en-GB" sz="4500" b="1" i="1" dirty="0">
                <a:solidFill>
                  <a:schemeClr val="bg1"/>
                </a:solidFill>
              </a:rPr>
              <a:t>Faculty of Engineering</a:t>
            </a:r>
          </a:p>
          <a:p>
            <a:pPr algn="r"/>
            <a:r>
              <a:rPr lang="en-GB" sz="4500" b="1" i="1" dirty="0">
                <a:solidFill>
                  <a:schemeClr val="bg1"/>
                </a:solidFill>
              </a:rPr>
              <a:t>University of Peradeniya</a:t>
            </a:r>
          </a:p>
          <a:p>
            <a:pPr algn="r"/>
            <a:r>
              <a:rPr lang="en-GB" sz="4500" b="1" i="1" dirty="0">
                <a:solidFill>
                  <a:schemeClr val="bg1"/>
                </a:solidFill>
              </a:rPr>
              <a:t>Peradeniya, 20400, Sri Lanka</a:t>
            </a:r>
          </a:p>
        </p:txBody>
      </p:sp>
      <p:cxnSp>
        <p:nvCxnSpPr>
          <p:cNvPr id="35" name="Straight Connector 34"/>
          <p:cNvCxnSpPr/>
          <p:nvPr/>
        </p:nvCxnSpPr>
        <p:spPr>
          <a:xfrm flipV="1">
            <a:off x="1085578" y="40618177"/>
            <a:ext cx="28378491" cy="101801"/>
          </a:xfrm>
          <a:prstGeom prst="line">
            <a:avLst/>
          </a:prstGeom>
          <a:ln w="152400" cmpd="thickThin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1514557" y="39262760"/>
            <a:ext cx="27562140" cy="3054054"/>
          </a:xfrm>
          <a:prstGeom prst="roundRect">
            <a:avLst/>
          </a:prstGeom>
          <a:solidFill>
            <a:srgbClr val="00B050"/>
          </a:solidFill>
          <a:ln>
            <a:solidFill>
              <a:schemeClr val="accent3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9351" tIns="64676" rIns="129351" bIns="64676" rtlCol="0" anchor="ctr"/>
          <a:lstStyle/>
          <a:p>
            <a:pPr algn="ctr"/>
            <a:endParaRPr lang="en-GB" sz="5700" dirty="0"/>
          </a:p>
        </p:txBody>
      </p:sp>
      <p:sp>
        <p:nvSpPr>
          <p:cNvPr id="9" name="TextBox 8"/>
          <p:cNvSpPr txBox="1"/>
          <p:nvPr/>
        </p:nvSpPr>
        <p:spPr>
          <a:xfrm>
            <a:off x="1478586" y="5935296"/>
            <a:ext cx="28036458" cy="1238611"/>
          </a:xfrm>
          <a:prstGeom prst="rect">
            <a:avLst/>
          </a:prstGeom>
          <a:noFill/>
        </p:spPr>
        <p:txBody>
          <a:bodyPr wrap="square" lIns="129351" tIns="64676" rIns="129351" bIns="64676" rtlCol="0">
            <a:spAutoFit/>
          </a:bodyPr>
          <a:lstStyle/>
          <a:p>
            <a:pPr algn="ctr"/>
            <a:r>
              <a:rPr lang="en-GB" sz="3600" dirty="0"/>
              <a:t>Anjana Pathirana</a:t>
            </a:r>
            <a:r>
              <a:rPr lang="en-GB" sz="3600" dirty="0" smtClean="0"/>
              <a:t>, Avinash Divakarn, </a:t>
            </a:r>
            <a:r>
              <a:rPr lang="en-GB" sz="3600" dirty="0"/>
              <a:t>Lilantha Samaranayake, Janaka Ekanayake</a:t>
            </a:r>
          </a:p>
          <a:p>
            <a:pPr algn="ctr"/>
            <a:r>
              <a:rPr lang="en-GB" sz="3600" dirty="0"/>
              <a:t>Department of Electrical &amp; Electronic Engineering, Faculty of Engineering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478586" y="7619289"/>
            <a:ext cx="27562140" cy="247971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9351" tIns="64676" rIns="129351" bIns="64676" rtlCol="0" anchor="ctr"/>
          <a:lstStyle/>
          <a:p>
            <a:pPr algn="just"/>
            <a:endParaRPr lang="en-GB" sz="2000" dirty="0">
              <a:solidFill>
                <a:schemeClr val="tx1"/>
              </a:solidFill>
            </a:endParaRPr>
          </a:p>
          <a:p>
            <a:pPr algn="just"/>
            <a:r>
              <a:rPr lang="en-US" sz="2400" dirty="0">
                <a:solidFill>
                  <a:schemeClr val="tx1"/>
                </a:solidFill>
              </a:rPr>
              <a:t>Abstract - A traditional internal combustion engine driven three-wheeler (tuk-tuk) has been converted to an electric three-wheeler known as e-Wheeler.  It is powered by a Lithium-Ion battery with swapping capability, which avoids range anxiety. The remaining range depending on the battery state-of-charge (SOC) is estimated in real time and displayed in the digital dashboard of the e-Wheeler.  The speed of the vehicle, the battery temperature and the battery state-of-health (SOH) are also calculated, measured and estimated respectively and displayed in the same dashboard.  In addition, the driver is updated with the nearby battery swapping stations using </a:t>
            </a:r>
            <a:r>
              <a:rPr lang="en-US" sz="2400" dirty="0" err="1">
                <a:solidFill>
                  <a:schemeClr val="tx1"/>
                </a:solidFill>
              </a:rPr>
              <a:t>IoT</a:t>
            </a:r>
            <a:r>
              <a:rPr lang="en-US" sz="2400" dirty="0">
                <a:solidFill>
                  <a:schemeClr val="tx1"/>
                </a:solidFill>
              </a:rPr>
              <a:t> technology onboard communicated via the dashboard using mobile telecommunication network available.  With a 50% SOH battery, the e-Wheeler range is 35 km per charge on a flat terrain.  With 100% </a:t>
            </a:r>
            <a:r>
              <a:rPr lang="en-US" sz="2400" dirty="0" smtClean="0">
                <a:solidFill>
                  <a:schemeClr val="tx1"/>
                </a:solidFill>
              </a:rPr>
              <a:t>SOH, </a:t>
            </a:r>
            <a:r>
              <a:rPr lang="en-US" sz="2400" dirty="0">
                <a:solidFill>
                  <a:schemeClr val="tx1"/>
                </a:solidFill>
              </a:rPr>
              <a:t>it is anticipated to have over 60 km range</a:t>
            </a:r>
            <a:r>
              <a:rPr lang="en-US" sz="2400" dirty="0"/>
              <a:t>.</a:t>
            </a:r>
          </a:p>
          <a:p>
            <a:pPr algn="just"/>
            <a:r>
              <a:rPr lang="en-GB" sz="2000" dirty="0">
                <a:solidFill>
                  <a:schemeClr val="tx1"/>
                </a:solidFill>
              </a:rPr>
              <a:t>  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81537" y="39160520"/>
            <a:ext cx="9787273" cy="2915312"/>
          </a:xfrm>
          <a:prstGeom prst="rect">
            <a:avLst/>
          </a:prstGeom>
          <a:noFill/>
        </p:spPr>
        <p:txBody>
          <a:bodyPr wrap="square" lIns="129351" tIns="64676" rIns="129351" bIns="64676" rtlCol="0">
            <a:spAutoFit/>
          </a:bodyPr>
          <a:lstStyle/>
          <a:p>
            <a:r>
              <a:rPr lang="en-GB" sz="4500" b="1" i="1" dirty="0">
                <a:solidFill>
                  <a:schemeClr val="bg1"/>
                </a:solidFill>
              </a:rPr>
              <a:t>Contact details</a:t>
            </a:r>
          </a:p>
          <a:p>
            <a:pPr marL="646755"/>
            <a:r>
              <a:rPr lang="en-GB" sz="4500" i="1" dirty="0">
                <a:solidFill>
                  <a:schemeClr val="bg1"/>
                </a:solidFill>
              </a:rPr>
              <a:t>Name   : Prof. Lilantha Samaranayake</a:t>
            </a:r>
          </a:p>
          <a:p>
            <a:pPr marL="646755"/>
            <a:r>
              <a:rPr lang="en-GB" sz="4500" i="1" dirty="0">
                <a:solidFill>
                  <a:schemeClr val="bg1"/>
                </a:solidFill>
              </a:rPr>
              <a:t>Tel. No.: +94716848319</a:t>
            </a:r>
          </a:p>
          <a:p>
            <a:pPr marL="646755"/>
            <a:r>
              <a:rPr lang="en-GB" sz="4500" i="1" dirty="0">
                <a:solidFill>
                  <a:schemeClr val="bg1"/>
                </a:solidFill>
              </a:rPr>
              <a:t>Email   : lilantha@eng.pdn.ac.lk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80623" y="85417"/>
            <a:ext cx="8680420" cy="3335275"/>
          </a:xfrm>
          <a:prstGeom prst="rect">
            <a:avLst/>
          </a:prstGeom>
          <a:noFill/>
        </p:spPr>
        <p:txBody>
          <a:bodyPr wrap="square" lIns="129351" tIns="64676" rIns="129351" bIns="64676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6600" dirty="0">
                <a:solidFill>
                  <a:srgbClr val="000000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Times New Roman" panose="02020603050405020304" pitchFamily="18" charset="0"/>
              </a:rPr>
              <a:t>Peradeniya University Research Excellence Showcase</a:t>
            </a:r>
            <a:endParaRPr lang="en-GB" sz="6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57" y="229485"/>
            <a:ext cx="1905984" cy="1903200"/>
          </a:xfrm>
          <a:prstGeom prst="rect">
            <a:avLst/>
          </a:prstGeom>
        </p:spPr>
      </p:pic>
      <p:cxnSp>
        <p:nvCxnSpPr>
          <p:cNvPr id="18" name="Straight Connector 17"/>
          <p:cNvCxnSpPr>
            <a:cxnSpLocks/>
          </p:cNvCxnSpPr>
          <p:nvPr/>
        </p:nvCxnSpPr>
        <p:spPr>
          <a:xfrm>
            <a:off x="11397440" y="1089004"/>
            <a:ext cx="13498968" cy="11824"/>
          </a:xfrm>
          <a:prstGeom prst="line">
            <a:avLst/>
          </a:prstGeom>
          <a:ln w="152400" cmpd="thickThin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1085576" y="2570927"/>
            <a:ext cx="1" cy="38149051"/>
          </a:xfrm>
          <a:prstGeom prst="line">
            <a:avLst/>
          </a:prstGeom>
          <a:ln w="152400" cmpd="thickThin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9413094" y="1104784"/>
            <a:ext cx="101950" cy="39513392"/>
          </a:xfrm>
          <a:prstGeom prst="line">
            <a:avLst/>
          </a:prstGeom>
          <a:ln w="152400" cmpd="thickThin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http://www.pdn.ac.lk/commonfiles/imgs/cres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77291" y="39743146"/>
            <a:ext cx="1750060" cy="175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1478586" y="2483647"/>
            <a:ext cx="27562140" cy="321766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800" dirty="0"/>
              <a:t>Electric Three-Wheeler with Battery Sweeping Method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15591339" y="24667591"/>
            <a:ext cx="13429387" cy="3935274"/>
            <a:chOff x="1702964" y="22700406"/>
            <a:chExt cx="15093208" cy="3935274"/>
          </a:xfrm>
        </p:grpSpPr>
        <p:sp>
          <p:nvSpPr>
            <p:cNvPr id="5" name="TextBox 4"/>
            <p:cNvSpPr txBox="1"/>
            <p:nvPr/>
          </p:nvSpPr>
          <p:spPr>
            <a:xfrm>
              <a:off x="2033704" y="22750393"/>
              <a:ext cx="1433041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en-US" sz="4400" dirty="0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1702964" y="22700406"/>
              <a:ext cx="15093208" cy="3935274"/>
            </a:xfrm>
            <a:prstGeom prst="roundRect">
              <a:avLst/>
            </a:prstGeom>
            <a:noFill/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776698" y="29363075"/>
            <a:ext cx="27243387" cy="8032968"/>
          </a:xfrm>
          <a:prstGeom prst="rect">
            <a:avLst/>
          </a:prstGeom>
          <a:noFill/>
          <a:ln w="57150">
            <a:solidFill>
              <a:srgbClr val="00B050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softEdge rad="31750"/>
          </a:effectLst>
        </p:spPr>
        <p:txBody>
          <a:bodyPr wrap="square" rtlCol="0">
            <a:spAutoFit/>
          </a:bodyPr>
          <a:lstStyle/>
          <a:p>
            <a:pPr lvl="0"/>
            <a:r>
              <a:rPr lang="en-US" sz="6600" b="1" dirty="0"/>
              <a:t>Key Features</a:t>
            </a:r>
          </a:p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5400" b="1" dirty="0"/>
              <a:t>Battery sweeping mechanism </a:t>
            </a:r>
          </a:p>
          <a:p>
            <a:pPr lvl="0"/>
            <a:r>
              <a:rPr lang="en-US" sz="4800" dirty="0"/>
              <a:t>A special arrangement is  invented for battery swapping. The power and the communication cable connections can be easily connected and disconnected with this arrangement safely and reliably.</a:t>
            </a:r>
            <a:endParaRPr lang="en-US" sz="5400" dirty="0"/>
          </a:p>
          <a:p>
            <a:pPr lvl="0"/>
            <a:endParaRPr lang="en-US" sz="5400" b="1" dirty="0"/>
          </a:p>
          <a:p>
            <a:pPr marL="685800" lvl="0" indent="-685800" algn="just">
              <a:buFont typeface="Arial" panose="020B0604020202020204" pitchFamily="34" charset="0"/>
              <a:buChar char="•"/>
            </a:pPr>
            <a:r>
              <a:rPr lang="en-US" sz="5400" b="1" dirty="0"/>
              <a:t>Real-Time Range Estimator</a:t>
            </a:r>
          </a:p>
          <a:p>
            <a:pPr lvl="0" algn="just"/>
            <a:r>
              <a:rPr lang="en-US" sz="4800" dirty="0"/>
              <a:t>The basic concept is to compare the battery's remaining SOC with the energy required by the vehicle. The range can then be determined using an algorithm.</a:t>
            </a:r>
            <a:endParaRPr lang="en-US" sz="5400" b="1" dirty="0"/>
          </a:p>
          <a:p>
            <a:pPr lvl="0" algn="just"/>
            <a:r>
              <a:rPr lang="en-US" sz="4800" dirty="0"/>
              <a:t>Range estimation is carried out using history and model based approach with the help of K-means algorithm. Energy consumption prediction done using extrapolation.</a:t>
            </a:r>
            <a:endParaRPr lang="en-US" sz="5400" b="1" dirty="0"/>
          </a:p>
        </p:txBody>
      </p:sp>
      <p:grpSp>
        <p:nvGrpSpPr>
          <p:cNvPr id="33" name="Group 32"/>
          <p:cNvGrpSpPr/>
          <p:nvPr/>
        </p:nvGrpSpPr>
        <p:grpSpPr>
          <a:xfrm>
            <a:off x="1803836" y="10810957"/>
            <a:ext cx="13385375" cy="3501730"/>
            <a:chOff x="1702962" y="10924602"/>
            <a:chExt cx="13385375" cy="2954656"/>
          </a:xfrm>
        </p:grpSpPr>
        <p:sp>
          <p:nvSpPr>
            <p:cNvPr id="2" name="TextBox 1"/>
            <p:cNvSpPr txBox="1"/>
            <p:nvPr/>
          </p:nvSpPr>
          <p:spPr>
            <a:xfrm>
              <a:off x="2033703" y="10924603"/>
              <a:ext cx="12026164" cy="934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en-US" sz="6600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702962" y="10924602"/>
              <a:ext cx="13385375" cy="2954656"/>
            </a:xfrm>
            <a:prstGeom prst="roundRect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13610727" y="40538563"/>
            <a:ext cx="13253598" cy="1515610"/>
          </a:xfrm>
          <a:prstGeom prst="rect">
            <a:avLst/>
          </a:prstGeom>
          <a:noFill/>
        </p:spPr>
        <p:txBody>
          <a:bodyPr wrap="square" lIns="129351" tIns="64676" rIns="129351" bIns="64676" rtlCol="0">
            <a:spAutoFit/>
          </a:bodyPr>
          <a:lstStyle/>
          <a:p>
            <a:pPr algn="r"/>
            <a:r>
              <a:rPr lang="en-GB" sz="4500" b="1" i="1" dirty="0">
                <a:solidFill>
                  <a:schemeClr val="bg1"/>
                </a:solidFill>
              </a:rPr>
              <a:t>University of Peradeniya</a:t>
            </a:r>
          </a:p>
          <a:p>
            <a:pPr algn="r"/>
            <a:r>
              <a:rPr lang="en-GB" sz="4500" b="1" i="1" dirty="0">
                <a:solidFill>
                  <a:schemeClr val="bg1"/>
                </a:solidFill>
              </a:rPr>
              <a:t>Peradeniya, 20400, Sri Lanka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2214774" y="37915281"/>
            <a:ext cx="267184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Funded by: Ceylex Engineering (Pvt.) Ltd.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="" xmlns:a16="http://schemas.microsoft.com/office/drawing/2014/main" id="{028ED4DF-CED3-44E2-8DAC-83FD2C5C5064}"/>
              </a:ext>
            </a:extLst>
          </p:cNvPr>
          <p:cNvGrpSpPr/>
          <p:nvPr/>
        </p:nvGrpSpPr>
        <p:grpSpPr>
          <a:xfrm>
            <a:off x="15547830" y="10854280"/>
            <a:ext cx="13385375" cy="3501730"/>
            <a:chOff x="1702962" y="10924602"/>
            <a:chExt cx="13385375" cy="2954656"/>
          </a:xfrm>
        </p:grpSpPr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32D1DBC6-AEC4-40A3-A51A-878BF21E3017}"/>
                </a:ext>
              </a:extLst>
            </p:cNvPr>
            <p:cNvSpPr txBox="1"/>
            <p:nvPr/>
          </p:nvSpPr>
          <p:spPr>
            <a:xfrm>
              <a:off x="2033703" y="10924603"/>
              <a:ext cx="12026164" cy="934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en-US" sz="6600" dirty="0"/>
            </a:p>
          </p:txBody>
        </p:sp>
        <p:sp>
          <p:nvSpPr>
            <p:cNvPr id="55" name="Rounded Rectangle 10">
              <a:extLst>
                <a:ext uri="{FF2B5EF4-FFF2-40B4-BE49-F238E27FC236}">
                  <a16:creationId xmlns="" xmlns:a16="http://schemas.microsoft.com/office/drawing/2014/main" id="{199D32F2-1D75-42A9-BB32-1A427AE2CA63}"/>
                </a:ext>
              </a:extLst>
            </p:cNvPr>
            <p:cNvSpPr/>
            <p:nvPr/>
          </p:nvSpPr>
          <p:spPr>
            <a:xfrm>
              <a:off x="1702962" y="10924602"/>
              <a:ext cx="13385375" cy="2954656"/>
            </a:xfrm>
            <a:prstGeom prst="roundRect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="" xmlns:a16="http://schemas.microsoft.com/office/drawing/2014/main" id="{4B068E29-231F-4707-8C03-54C921CF3AA5}"/>
              </a:ext>
            </a:extLst>
          </p:cNvPr>
          <p:cNvGrpSpPr/>
          <p:nvPr/>
        </p:nvGrpSpPr>
        <p:grpSpPr>
          <a:xfrm>
            <a:off x="1652346" y="24667591"/>
            <a:ext cx="13608265" cy="3935274"/>
            <a:chOff x="1702964" y="22700406"/>
            <a:chExt cx="15093208" cy="3935274"/>
          </a:xfrm>
        </p:grpSpPr>
        <p:sp>
          <p:nvSpPr>
            <p:cNvPr id="60" name="TextBox 59">
              <a:extLst>
                <a:ext uri="{FF2B5EF4-FFF2-40B4-BE49-F238E27FC236}">
                  <a16:creationId xmlns="" xmlns:a16="http://schemas.microsoft.com/office/drawing/2014/main" id="{27A4B657-D899-4137-B28C-1E99AFF38BF2}"/>
                </a:ext>
              </a:extLst>
            </p:cNvPr>
            <p:cNvSpPr txBox="1"/>
            <p:nvPr/>
          </p:nvSpPr>
          <p:spPr>
            <a:xfrm>
              <a:off x="2033704" y="22750393"/>
              <a:ext cx="1433041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en-US" sz="4400" dirty="0"/>
            </a:p>
          </p:txBody>
        </p:sp>
        <p:sp>
          <p:nvSpPr>
            <p:cNvPr id="61" name="Rounded Rectangle 19">
              <a:extLst>
                <a:ext uri="{FF2B5EF4-FFF2-40B4-BE49-F238E27FC236}">
                  <a16:creationId xmlns="" xmlns:a16="http://schemas.microsoft.com/office/drawing/2014/main" id="{574F1010-AC94-4E91-BA9A-9F6C733ECC98}"/>
                </a:ext>
              </a:extLst>
            </p:cNvPr>
            <p:cNvSpPr/>
            <p:nvPr/>
          </p:nvSpPr>
          <p:spPr>
            <a:xfrm>
              <a:off x="1702964" y="22700406"/>
              <a:ext cx="15093208" cy="3935274"/>
            </a:xfrm>
            <a:prstGeom prst="roundRect">
              <a:avLst/>
            </a:prstGeom>
            <a:noFill/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="" xmlns:a16="http://schemas.microsoft.com/office/drawing/2014/main" id="{451D4C84-FDE8-4AE6-AB6C-9AEBB6C89963}"/>
              </a:ext>
            </a:extLst>
          </p:cNvPr>
          <p:cNvSpPr txBox="1"/>
          <p:nvPr/>
        </p:nvSpPr>
        <p:spPr>
          <a:xfrm>
            <a:off x="25193500" y="399196"/>
            <a:ext cx="421959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800" b="1" dirty="0">
                <a:ln w="6731" cap="flat" cmpd="sng" algn="ctr">
                  <a:solidFill>
                    <a:srgbClr val="000000"/>
                  </a:solidFill>
                  <a:prstDash val="solid"/>
                  <a:round/>
                </a:ln>
                <a:solidFill>
                  <a:srgbClr val="262626"/>
                </a:solidFill>
                <a:effectLst>
                  <a:outerShdw dist="38100" dir="2700000" algn="bl">
                    <a:schemeClr val="accent5"/>
                  </a:outerShdw>
                </a:effectLst>
                <a:latin typeface="Microsoft Sans Serif" panose="020B0604020202020204" pitchFamily="34" charset="0"/>
                <a:ea typeface="Microsoft Sans Serif" panose="020B0604020202020204" pitchFamily="34" charset="0"/>
              </a:rPr>
              <a:t>PURES</a:t>
            </a:r>
            <a:endParaRPr lang="en-GB" dirty="0"/>
          </a:p>
        </p:txBody>
      </p:sp>
      <p:grpSp>
        <p:nvGrpSpPr>
          <p:cNvPr id="27" name="Group 26"/>
          <p:cNvGrpSpPr/>
          <p:nvPr/>
        </p:nvGrpSpPr>
        <p:grpSpPr>
          <a:xfrm>
            <a:off x="1803836" y="14707518"/>
            <a:ext cx="13386816" cy="9144000"/>
            <a:chOff x="1803836" y="14751969"/>
            <a:chExt cx="13377910" cy="9148227"/>
          </a:xfrm>
        </p:grpSpPr>
        <p:pic>
          <p:nvPicPr>
            <p:cNvPr id="34" name="Picture 33" descr="C:\Users\acer\AppData\Local\Microsoft\Windows\INetCache\Content.Word\IMG_20230314_131602.jpg"/>
            <p:cNvPicPr/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148"/>
            <a:stretch>
              <a:fillRect/>
            </a:stretch>
          </p:blipFill>
          <p:spPr bwMode="auto">
            <a:xfrm>
              <a:off x="1803836" y="14751969"/>
              <a:ext cx="6092642" cy="914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6" name="Picture 2" descr="GOPR9645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96478" y="14786710"/>
              <a:ext cx="7285268" cy="51276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35"/>
            <p:cNvPicPr/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84" t="10665" r="5907" b="19526"/>
            <a:stretch/>
          </p:blipFill>
          <p:spPr bwMode="auto">
            <a:xfrm>
              <a:off x="7884834" y="19918602"/>
              <a:ext cx="7296912" cy="3981594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1027" name="Picture 3" descr="GOPR9651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5" r="6361" b="21585"/>
          <a:stretch>
            <a:fillRect/>
          </a:stretch>
        </p:blipFill>
        <p:spPr bwMode="auto">
          <a:xfrm>
            <a:off x="15643445" y="14741160"/>
            <a:ext cx="13386816" cy="914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5760177"/>
              </p:ext>
            </p:extLst>
          </p:nvPr>
        </p:nvGraphicFramePr>
        <p:xfrm>
          <a:off x="2380623" y="11815354"/>
          <a:ext cx="11246628" cy="2348232"/>
        </p:xfrm>
        <a:graphic>
          <a:graphicData uri="http://schemas.openxmlformats.org/drawingml/2006/table">
            <a:tbl>
              <a:tblPr firstCol="1" bandRow="1">
                <a:tableStyleId>{3B4B98B0-60AC-42C2-AFA5-B58CD77FA1E5}</a:tableStyleId>
              </a:tblPr>
              <a:tblGrid>
                <a:gridCol w="56233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62331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55615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3600" dirty="0">
                          <a:effectLst/>
                        </a:rPr>
                        <a:t>Motor type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3600" dirty="0">
                          <a:effectLst/>
                        </a:rPr>
                        <a:t>Brushless DC motor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5615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3600" dirty="0">
                          <a:effectLst/>
                        </a:rPr>
                        <a:t>Voltage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3600" dirty="0">
                          <a:effectLst/>
                        </a:rPr>
                        <a:t>60 V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5615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3600" dirty="0">
                          <a:effectLst/>
                        </a:rPr>
                        <a:t>Power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3600" dirty="0">
                          <a:effectLst/>
                        </a:rPr>
                        <a:t>3000 W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5615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3600" dirty="0">
                          <a:effectLst/>
                        </a:rPr>
                        <a:t>Phase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3600" dirty="0">
                          <a:effectLst/>
                        </a:rPr>
                        <a:t>Dual mode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380623" y="10807921"/>
            <a:ext cx="91740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Motor</a:t>
            </a:r>
            <a:r>
              <a:rPr lang="en-US" sz="6000" dirty="0"/>
              <a:t> </a:t>
            </a:r>
            <a:r>
              <a:rPr lang="en-US" sz="6000" b="1" dirty="0"/>
              <a:t>Specifications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5997885" y="10810957"/>
            <a:ext cx="91616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Battery</a:t>
            </a:r>
            <a:r>
              <a:rPr lang="en-US" sz="6000" dirty="0"/>
              <a:t> </a:t>
            </a:r>
            <a:r>
              <a:rPr lang="en-US" sz="6000" b="1" dirty="0"/>
              <a:t>Specifications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220424"/>
              </p:ext>
            </p:extLst>
          </p:nvPr>
        </p:nvGraphicFramePr>
        <p:xfrm>
          <a:off x="16042733" y="12079506"/>
          <a:ext cx="12270491" cy="2168118"/>
        </p:xfrm>
        <a:graphic>
          <a:graphicData uri="http://schemas.openxmlformats.org/drawingml/2006/table">
            <a:tbl>
              <a:tblPr firstCol="1" bandRow="1">
                <a:tableStyleId>{3B4B98B0-60AC-42C2-AFA5-B58CD77FA1E5}</a:tableStyleId>
              </a:tblPr>
              <a:tblGrid>
                <a:gridCol w="701294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25754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61353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 dirty="0">
                          <a:effectLst/>
                        </a:rPr>
                        <a:t>Battery capacity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 dirty="0">
                          <a:effectLst/>
                        </a:rPr>
                        <a:t>30Ah (Original capacity – 65Ah)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61353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 dirty="0">
                          <a:effectLst/>
                        </a:rPr>
                        <a:t>Module count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>
                          <a:effectLst/>
                        </a:rPr>
                        <a:t>8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61353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 dirty="0">
                          <a:effectLst/>
                        </a:rPr>
                        <a:t>Cells in one module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 dirty="0">
                          <a:effectLst/>
                        </a:rPr>
                        <a:t>2 parallel and 2 series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61353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 dirty="0">
                          <a:effectLst/>
                        </a:rPr>
                        <a:t>Maximum cell voltage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>
                          <a:effectLst/>
                        </a:rPr>
                        <a:t>4.2 V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61353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 dirty="0">
                          <a:effectLst/>
                        </a:rPr>
                        <a:t>Minimum cell voltage (Setting in BMS for protections)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 dirty="0">
                          <a:effectLst/>
                        </a:rPr>
                        <a:t>3.0 V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61353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 dirty="0">
                          <a:effectLst/>
                        </a:rPr>
                        <a:t>Using BMS type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914400" algn="l"/>
                        </a:tabLst>
                      </a:pPr>
                      <a:r>
                        <a:rPr lang="en-US" sz="1800" dirty="0">
                          <a:effectLst/>
                        </a:rPr>
                        <a:t>JK – BMS (JK-BD6A20S10P)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16004082" y="11714332"/>
            <a:ext cx="9161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The used Nissan Leaf 8 battery modules is used for the battery pack.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380623" y="24806549"/>
            <a:ext cx="91740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Display Features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80623" y="25756041"/>
            <a:ext cx="1210290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algorithms are developed to display following features in the display.</a:t>
            </a:r>
          </a:p>
          <a:p>
            <a:r>
              <a:rPr lang="en-US" sz="2400" dirty="0"/>
              <a:t> 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380623" y="26329838"/>
            <a:ext cx="12808588" cy="335476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Speed (km/h)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 (km)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Battery SOC %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Battery SOH %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Distance travelled (km)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Nearest charging station (In a Map)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Battery Temperature (</a:t>
            </a:r>
            <a:r>
              <a:rPr lang="en-US" sz="2800" baseline="30000" dirty="0"/>
              <a:t>0</a:t>
            </a:r>
            <a:r>
              <a:rPr lang="en-US" sz="2800" dirty="0"/>
              <a:t>C)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Battery Voltage (V)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Battery Current (A)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Vehicle tilt angle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997885" y="25873332"/>
            <a:ext cx="1248606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400" dirty="0"/>
              <a:t>According to the test run, about </a:t>
            </a:r>
            <a:r>
              <a:rPr lang="en-US" sz="4400" b="1" dirty="0"/>
              <a:t>35km</a:t>
            </a:r>
            <a:r>
              <a:rPr lang="en-US" sz="4400" dirty="0"/>
              <a:t> can be drive from one battery charge (Using </a:t>
            </a:r>
            <a:r>
              <a:rPr lang="en-US" sz="4400" b="1" dirty="0"/>
              <a:t>32.5 Ah battery</a:t>
            </a:r>
            <a:r>
              <a:rPr lang="en-US" sz="4400" dirty="0"/>
              <a:t> with full charge). Test run is done on a flat terrain.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5997885" y="24806549"/>
            <a:ext cx="91740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Test run results</a:t>
            </a:r>
          </a:p>
        </p:txBody>
      </p:sp>
    </p:spTree>
    <p:extLst>
      <p:ext uri="{BB962C8B-B14F-4D97-AF65-F5344CB8AC3E}">
        <p14:creationId xmlns:p14="http://schemas.microsoft.com/office/powerpoint/2010/main" val="1470421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781</TotalTime>
  <Words>377</Words>
  <Application>Microsoft Office PowerPoint</Application>
  <PresentationFormat>Custom</PresentationFormat>
  <Paragraphs>71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Microsoft Sans Serif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the project</dc:title>
  <dc:creator>Prabath</dc:creator>
  <cp:lastModifiedBy>acer</cp:lastModifiedBy>
  <cp:revision>67</cp:revision>
  <cp:lastPrinted>2015-08-21T08:28:38Z</cp:lastPrinted>
  <dcterms:created xsi:type="dcterms:W3CDTF">2015-08-10T07:41:17Z</dcterms:created>
  <dcterms:modified xsi:type="dcterms:W3CDTF">2023-08-15T10:48:29Z</dcterms:modified>
</cp:coreProperties>
</file>

<file path=docProps/thumbnail.jpeg>
</file>